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8" autoAdjust="0"/>
    <p:restoredTop sz="94660"/>
  </p:normalViewPr>
  <p:slideViewPr>
    <p:cSldViewPr snapToGrid="0">
      <p:cViewPr>
        <p:scale>
          <a:sx n="88" d="100"/>
          <a:sy n="88" d="100"/>
        </p:scale>
        <p:origin x="990" y="6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130F-B884-62A9-3701-81E142DC0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110012-D8D7-8B11-6F79-4815CE5FE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16DDE-C1DD-2B3F-891A-10802A4DE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4ED0-5FCA-4814-B46E-82C3DB519E3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884A8-760D-699E-F6B2-4653F7709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C7F27-3EAE-5575-5119-50B644A69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1C8E7-3CF9-41C9-9E57-5E9AC2393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92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8B975-9B87-2DE4-BAC8-A7A8923BD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929D6F-843C-BFFA-E66E-3372ACC1E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CC5D7-F38F-C7DF-F014-E42F597E3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4ED0-5FCA-4814-B46E-82C3DB519E3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1CFF-41E7-B57C-26A9-CCD4BB4B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2E15A-1E66-AD03-F0AD-D17C05E7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1C8E7-3CF9-41C9-9E57-5E9AC2393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76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D00F95-619D-F3B5-795E-290E0BC512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368DF-C11D-0C73-0261-13E16877AB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21230-6306-795D-F8ED-13C1201A5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4ED0-5FCA-4814-B46E-82C3DB519E3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41705-6B8D-83DD-01F2-71BBD5FFB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47D15-8298-9692-741D-3E9471833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1C8E7-3CF9-41C9-9E57-5E9AC2393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65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90C18-FF5B-E9B4-BBB3-8DBD4D96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79F68-818D-3BE4-F7D5-AC95B45E8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08388-4A4B-A3B8-1661-B9BAD21E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4ED0-5FCA-4814-B46E-82C3DB519E3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B7F3F-CC41-741D-2F70-61EB9ADD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7C6B6-67C4-5254-23EC-4155E4936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1C8E7-3CF9-41C9-9E57-5E9AC2393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78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280D7-C20F-C68A-5E6D-642687385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554D8-97A4-9DC8-BE26-E58369F6F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47690-3202-1C73-6F99-5C018AA37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4ED0-5FCA-4814-B46E-82C3DB519E3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3BC12-6F0F-E591-B265-9579F09DF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073DB-8A94-AB24-4E7B-541A180B5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1C8E7-3CF9-41C9-9E57-5E9AC2393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70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34EB-E3B8-2338-4797-B8678EC6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C95EA-7822-A1F2-A31C-C9289B4FF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7BA64-C387-40E9-0C1F-610D72253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4518A-9F10-A5B4-9CAD-2501174A8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4ED0-5FCA-4814-B46E-82C3DB519E3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BDE03-91B6-8ACC-A6FE-F37CB35B7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FC414-0256-AF30-7A51-51C9FCB0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1C8E7-3CF9-41C9-9E57-5E9AC2393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5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A4708-1AE8-9829-FF95-D146ED610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51E9A-76BB-944E-0631-FFFF57360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F4D40-B0DC-24DB-1B4B-9374DCC70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44F76D-2908-B615-E510-4AB6EA22CC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E5C6B8-B55B-0234-3973-3ECDDF76CA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65C05A-B777-3C8E-F3C7-34E795156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4ED0-5FCA-4814-B46E-82C3DB519E3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75DF68-AC05-EBCD-7295-8BEAAD735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86ECF6-71C4-EC4A-DB57-DE6D2ACE6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1C8E7-3CF9-41C9-9E57-5E9AC2393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53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2968B-7617-C4F8-8578-F4E94EC4D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8933C-4F05-4CE8-4FF4-EE020DB17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4ED0-5FCA-4814-B46E-82C3DB519E3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2C97A8-E5A5-4D24-428D-05787222F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6CAAC2-3372-5C91-6F50-C6673D9A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1C8E7-3CF9-41C9-9E57-5E9AC2393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3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DEC162-DB96-EE2A-6433-B59022C3B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4ED0-5FCA-4814-B46E-82C3DB519E3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570A03-31F3-5801-B63E-6CC0C65E5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57E20-48CA-D041-AF4F-BB4BDB3B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1C8E7-3CF9-41C9-9E57-5E9AC2393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5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8CFA3-BE6F-5FB6-6EDF-DA30E482D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E29D3-12A9-0F94-F711-E7B9B4A9C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F5676-68C5-4472-ABA1-2CBBAEFBB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0828D-5FB4-7595-6718-855B3A59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4ED0-5FCA-4814-B46E-82C3DB519E3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C5060-F4E6-C8C1-D159-F12302A3E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A71C6-8EE7-B94D-EB4C-85AE3ABE8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1C8E7-3CF9-41C9-9E57-5E9AC2393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65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0F87-2132-CA2F-646F-5A391BE27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2C1A49-4DAA-C4BB-F514-A61B441589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076C1F-0D29-9EE2-9C1C-5F08A0B93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B298F-943B-2648-B514-630F3B8F7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4ED0-5FCA-4814-B46E-82C3DB519E3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3F308-D7A9-62C5-C9E1-D8E5FEAA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F56DE-3142-EA0E-0C59-6E6A6F07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1C8E7-3CF9-41C9-9E57-5E9AC2393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34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DB7710-EB8B-A46F-3284-913FBE240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BC8D1-E16B-3E12-2092-C6E7448FD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FFDEC-6DD3-AE33-4A65-F5AE9890B4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14ED0-5FCA-4814-B46E-82C3DB519E3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677E3-1DDE-45F8-B304-D98B51542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EC938-B23D-EF05-08B7-9B2B9BAF6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1C8E7-3CF9-41C9-9E57-5E9AC2393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5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2D19-480C-C646-CDD6-81AD48ABE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8775" y="302417"/>
            <a:ext cx="9144000" cy="1909763"/>
          </a:xfrm>
        </p:spPr>
        <p:txBody>
          <a:bodyPr/>
          <a:lstStyle/>
          <a:p>
            <a:r>
              <a:rPr lang="en-US" dirty="0"/>
              <a:t>STM NUCLEO Board prep for </a:t>
            </a:r>
            <a:r>
              <a:rPr lang="en-US" dirty="0" err="1"/>
              <a:t>microSWIFT</a:t>
            </a:r>
            <a:r>
              <a:rPr lang="en-US" dirty="0"/>
              <a:t> v2 wave buoy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522B1C-FE51-9212-2735-71BB42979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8775" y="2212180"/>
            <a:ext cx="9144000" cy="1023938"/>
          </a:xfrm>
        </p:spPr>
        <p:txBody>
          <a:bodyPr>
            <a:normAutofit/>
          </a:bodyPr>
          <a:lstStyle/>
          <a:p>
            <a:r>
              <a:rPr lang="en-US" dirty="0"/>
              <a:t>(NUCLEO-U575ZI-Q)</a:t>
            </a:r>
          </a:p>
          <a:p>
            <a:r>
              <a:rPr lang="en-US" dirty="0"/>
              <a:t>Alex de Klerk, Aug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AEC28-2FB0-D6CA-F027-517C78F34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27621" y="1580272"/>
            <a:ext cx="3546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25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31C20-5A79-3817-A281-8DAE6537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ESD safe practices while handing electronic circuit board and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94459-2BD1-A10C-46DC-66910CCE2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an ESD safe work mat that is grounded</a:t>
            </a:r>
          </a:p>
          <a:p>
            <a:r>
              <a:rPr lang="en-US" dirty="0"/>
              <a:t>Wear grounding strap</a:t>
            </a:r>
          </a:p>
          <a:p>
            <a:r>
              <a:rPr lang="en-US" dirty="0"/>
              <a:t>Store board in factory anti-static bag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786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0E28B-4A78-7FB9-4C8E-A6CEDEE25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Flush cut header pins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1C2B8-516B-1DD5-AAEC-D552B20C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board from packaging</a:t>
            </a:r>
          </a:p>
          <a:p>
            <a:r>
              <a:rPr lang="en-US" dirty="0"/>
              <a:t>Use good flush cutters (</a:t>
            </a:r>
            <a:r>
              <a:rPr lang="en-US" dirty="0" err="1"/>
              <a:t>Knipex</a:t>
            </a:r>
            <a:r>
              <a:rPr lang="en-US" dirty="0"/>
              <a:t> or similar)</a:t>
            </a:r>
          </a:p>
          <a:p>
            <a:r>
              <a:rPr lang="en-US" dirty="0"/>
              <a:t>Trim header pins on bottom side of board </a:t>
            </a:r>
            <a:br>
              <a:rPr lang="en-US" dirty="0"/>
            </a:br>
            <a:r>
              <a:rPr lang="en-US" dirty="0"/>
              <a:t>flush with board (red boxes)</a:t>
            </a:r>
          </a:p>
          <a:p>
            <a:r>
              <a:rPr lang="en-US" dirty="0"/>
              <a:t>Be careful not to damage silk screen or traces</a:t>
            </a:r>
          </a:p>
          <a:p>
            <a:endParaRPr lang="en-US" dirty="0"/>
          </a:p>
        </p:txBody>
      </p:sp>
      <p:pic>
        <p:nvPicPr>
          <p:cNvPr id="5" name="Picture 4" descr="A white circuit board with black and gold pins&#10;&#10;Description automatically generated">
            <a:extLst>
              <a:ext uri="{FF2B5EF4-FFF2-40B4-BE49-F238E27FC236}">
                <a16:creationId xmlns:a16="http://schemas.microsoft.com/office/drawing/2014/main" id="{3E57BE25-0E94-EADD-CB61-F4FA4BD506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4" b="13246"/>
          <a:stretch/>
        </p:blipFill>
        <p:spPr>
          <a:xfrm rot="5400000">
            <a:off x="6879656" y="1816101"/>
            <a:ext cx="5722487" cy="3225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53F975-51ED-C867-F7EA-AE790C41E0D1}"/>
              </a:ext>
            </a:extLst>
          </p:cNvPr>
          <p:cNvSpPr/>
          <p:nvPr/>
        </p:nvSpPr>
        <p:spPr>
          <a:xfrm>
            <a:off x="10589424" y="2133265"/>
            <a:ext cx="304800" cy="28733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991103-8094-3C73-E187-22F7A0CCDE96}"/>
              </a:ext>
            </a:extLst>
          </p:cNvPr>
          <p:cNvSpPr/>
          <p:nvPr/>
        </p:nvSpPr>
        <p:spPr>
          <a:xfrm>
            <a:off x="8679143" y="1825625"/>
            <a:ext cx="304800" cy="3087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62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EC0915-A9AD-EF33-B9B0-DB779841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445" y="224776"/>
            <a:ext cx="5641590" cy="5772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1CC2A3-C629-2CE0-5C54-626B9D31C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Solder male header 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B1C5F-4FD9-51AD-0DBB-FB9BD276A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347"/>
            <a:ext cx="6834254" cy="4351338"/>
          </a:xfrm>
        </p:spPr>
        <p:txBody>
          <a:bodyPr/>
          <a:lstStyle/>
          <a:p>
            <a:r>
              <a:rPr lang="en-US" dirty="0"/>
              <a:t>Use 2x35 male header pins, qty 2</a:t>
            </a:r>
          </a:p>
          <a:p>
            <a:r>
              <a:rPr lang="en-US" dirty="0"/>
              <a:t>Solder on top side of board in MORPHO</a:t>
            </a:r>
            <a:br>
              <a:rPr lang="en-US" dirty="0"/>
            </a:br>
            <a:r>
              <a:rPr lang="en-US" dirty="0"/>
              <a:t>locations (outer 4 rows) as shown below</a:t>
            </a:r>
          </a:p>
          <a:p>
            <a:r>
              <a:rPr lang="en-US" dirty="0"/>
              <a:t>Use flux and make sure flows between pad and header pin</a:t>
            </a:r>
          </a:p>
        </p:txBody>
      </p:sp>
      <p:pic>
        <p:nvPicPr>
          <p:cNvPr id="7" name="Picture 6" descr="A white electronic board with black wires on a blue surface&#10;&#10;Description automatically generated">
            <a:extLst>
              <a:ext uri="{FF2B5EF4-FFF2-40B4-BE49-F238E27FC236}">
                <a16:creationId xmlns:a16="http://schemas.microsoft.com/office/drawing/2014/main" id="{F98D98F5-C356-8D93-EE2B-A4ACB4089A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9" r="9165" b="30482"/>
          <a:stretch/>
        </p:blipFill>
        <p:spPr>
          <a:xfrm rot="10800000">
            <a:off x="952497" y="3816389"/>
            <a:ext cx="5581652" cy="272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71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9F74-93C3-4B79-C2A8-B25CF41A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De-populate SB1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5B17-7DCB-EABB-3BFA-3D80518BC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216"/>
            <a:ext cx="10515600" cy="4351338"/>
          </a:xfrm>
        </p:spPr>
        <p:txBody>
          <a:bodyPr/>
          <a:lstStyle/>
          <a:p>
            <a:r>
              <a:rPr lang="en-US" dirty="0"/>
              <a:t>Remove 0 Ohm resistor from SB1 location</a:t>
            </a:r>
          </a:p>
          <a:p>
            <a:r>
              <a:rPr lang="en-US" dirty="0"/>
              <a:t>Use solder wick and flux to remove excess solder</a:t>
            </a:r>
          </a:p>
        </p:txBody>
      </p:sp>
      <p:pic>
        <p:nvPicPr>
          <p:cNvPr id="7" name="Picture 6" descr="A white electronic board with black and white wires&#10;&#10;Description automatically generated with medium confidence">
            <a:extLst>
              <a:ext uri="{FF2B5EF4-FFF2-40B4-BE49-F238E27FC236}">
                <a16:creationId xmlns:a16="http://schemas.microsoft.com/office/drawing/2014/main" id="{3494791D-4103-0C4E-BF43-D5C6DC3C3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16111" r="3611" b="17037"/>
          <a:stretch/>
        </p:blipFill>
        <p:spPr>
          <a:xfrm rot="5400000">
            <a:off x="7013171" y="1852798"/>
            <a:ext cx="5929311" cy="315240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297A15-E260-23AD-CCFB-9F57C35F3921}"/>
              </a:ext>
            </a:extLst>
          </p:cNvPr>
          <p:cNvCxnSpPr/>
          <p:nvPr/>
        </p:nvCxnSpPr>
        <p:spPr>
          <a:xfrm flipV="1">
            <a:off x="7620000" y="1943100"/>
            <a:ext cx="2238375" cy="1485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1131B4-E183-B397-6EA9-DEFF7E938607}"/>
              </a:ext>
            </a:extLst>
          </p:cNvPr>
          <p:cNvSpPr txBox="1"/>
          <p:nvPr/>
        </p:nvSpPr>
        <p:spPr>
          <a:xfrm>
            <a:off x="7076792" y="3343553"/>
            <a:ext cx="54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SB1</a:t>
            </a:r>
          </a:p>
        </p:txBody>
      </p:sp>
      <p:pic>
        <p:nvPicPr>
          <p:cNvPr id="12" name="Picture 11" descr="A close up of a circuit board&#10;&#10;Description automatically generated">
            <a:extLst>
              <a:ext uri="{FF2B5EF4-FFF2-40B4-BE49-F238E27FC236}">
                <a16:creationId xmlns:a16="http://schemas.microsoft.com/office/drawing/2014/main" id="{A071A55A-AE92-1B0D-646C-42C4F9DC9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7" t="9152" r="31490" b="40507"/>
          <a:stretch/>
        </p:blipFill>
        <p:spPr>
          <a:xfrm rot="5400000">
            <a:off x="1337179" y="2463338"/>
            <a:ext cx="3702298" cy="40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30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4F842-5479-46D3-EF58-C22D43E50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De-populate SB3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1716F-79C5-4EDA-86D4-5219C74CF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455"/>
            <a:ext cx="10515600" cy="4351338"/>
          </a:xfrm>
        </p:spPr>
        <p:txBody>
          <a:bodyPr/>
          <a:lstStyle/>
          <a:p>
            <a:r>
              <a:rPr lang="en-US" dirty="0"/>
              <a:t>Remove 0 Ohm resistor from SB3</a:t>
            </a:r>
            <a:br>
              <a:rPr lang="en-US" dirty="0"/>
            </a:br>
            <a:r>
              <a:rPr lang="en-US" dirty="0"/>
              <a:t>location (bottom side)</a:t>
            </a:r>
          </a:p>
          <a:p>
            <a:r>
              <a:rPr lang="en-US" dirty="0"/>
              <a:t>Use solder wick and flux to remove excess solder</a:t>
            </a:r>
          </a:p>
        </p:txBody>
      </p:sp>
      <p:pic>
        <p:nvPicPr>
          <p:cNvPr id="5" name="Picture 4" descr="A white circuit board with black and gold pins&#10;&#10;Description automatically generated">
            <a:extLst>
              <a:ext uri="{FF2B5EF4-FFF2-40B4-BE49-F238E27FC236}">
                <a16:creationId xmlns:a16="http://schemas.microsoft.com/office/drawing/2014/main" id="{40FEFCDF-50C2-F45E-E473-98C16883B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t="14011" r="2275" b="16021"/>
          <a:stretch/>
        </p:blipFill>
        <p:spPr>
          <a:xfrm rot="5400000">
            <a:off x="6979681" y="1716165"/>
            <a:ext cx="5950015" cy="32575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F1730F-DF72-DEB6-2411-F325356DF1F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224665" y="3006681"/>
            <a:ext cx="2127565" cy="6599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43993A-AEE1-A5F7-078C-ED28B29F9B57}"/>
              </a:ext>
            </a:extLst>
          </p:cNvPr>
          <p:cNvSpPr txBox="1"/>
          <p:nvPr/>
        </p:nvSpPr>
        <p:spPr>
          <a:xfrm>
            <a:off x="6693528" y="2822015"/>
            <a:ext cx="53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SB3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BA6137-9DDF-7279-B672-415B6531CC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0" t="18199" r="21847" b="5585"/>
          <a:stretch/>
        </p:blipFill>
        <p:spPr>
          <a:xfrm rot="5400000">
            <a:off x="1852542" y="2346082"/>
            <a:ext cx="3486195" cy="480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58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F92D-27E0-1C09-E7C4-15ADE92BA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Jumpers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DC8D6-1CC8-D4F2-2E20-3CF0C7086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Remover jumper JP6</a:t>
            </a:r>
          </a:p>
          <a:p>
            <a:r>
              <a:rPr lang="en-US" dirty="0"/>
              <a:t>Remove jumper JP2</a:t>
            </a:r>
          </a:p>
          <a:p>
            <a:r>
              <a:rPr lang="en-US" dirty="0"/>
              <a:t>Install jumper at JP1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F98C6-B193-93E7-2957-1988641C5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777" y="429064"/>
            <a:ext cx="3102565" cy="599987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3EBB47-F80D-666F-1011-BF45C04D6E66}"/>
              </a:ext>
            </a:extLst>
          </p:cNvPr>
          <p:cNvCxnSpPr>
            <a:cxnSpLocks/>
          </p:cNvCxnSpPr>
          <p:nvPr/>
        </p:nvCxnSpPr>
        <p:spPr>
          <a:xfrm flipV="1">
            <a:off x="4212771" y="952500"/>
            <a:ext cx="4065815" cy="10885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669EAF-7995-5A1B-F3E9-0B2DED68A940}"/>
              </a:ext>
            </a:extLst>
          </p:cNvPr>
          <p:cNvCxnSpPr>
            <a:cxnSpLocks/>
          </p:cNvCxnSpPr>
          <p:nvPr/>
        </p:nvCxnSpPr>
        <p:spPr>
          <a:xfrm flipV="1">
            <a:off x="4174671" y="1937657"/>
            <a:ext cx="1964872" cy="5878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5A416B-4CB3-DD92-000E-817CF5718B14}"/>
              </a:ext>
            </a:extLst>
          </p:cNvPr>
          <p:cNvCxnSpPr>
            <a:cxnSpLocks/>
          </p:cNvCxnSpPr>
          <p:nvPr/>
        </p:nvCxnSpPr>
        <p:spPr>
          <a:xfrm flipV="1">
            <a:off x="4174671" y="626616"/>
            <a:ext cx="2950029" cy="24866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159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4B93-1219-65AF-ACAD-DD1B894D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Clean flux from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55BB7-98E2-2B3D-61EF-6AE81E567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isopropyl alcohol (IPA) in a squirt bottle and a stiff brush (ESD safe preferable)</a:t>
            </a:r>
          </a:p>
          <a:p>
            <a:r>
              <a:rPr lang="en-US" dirty="0"/>
              <a:t>Wet board with IPA and scrub flux at all solder locations, SB1, and SB3</a:t>
            </a:r>
          </a:p>
          <a:p>
            <a:r>
              <a:rPr lang="en-US" dirty="0"/>
              <a:t>Rinse and scrub several times</a:t>
            </a:r>
          </a:p>
          <a:p>
            <a:r>
              <a:rPr lang="en-US" dirty="0"/>
              <a:t>Final rinse and air dry with canned compressed air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23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248</Words>
  <Application>Microsoft Office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STM NUCLEO Board prep for microSWIFT v2 wave buoy</vt:lpstr>
      <vt:lpstr>Follow ESD safe practices while handing electronic circuit board and components</vt:lpstr>
      <vt:lpstr>1) Flush cut header pins </vt:lpstr>
      <vt:lpstr>2) Solder male header pins</vt:lpstr>
      <vt:lpstr>3) De-populate SB1</vt:lpstr>
      <vt:lpstr>4) De-populate SB3</vt:lpstr>
      <vt:lpstr>Set Jumpers</vt:lpstr>
      <vt:lpstr>5) Clean flux from 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STM Nucleo Board prep for microSWIFTv2 wave buoy</dc:title>
  <dc:creator>squint91</dc:creator>
  <cp:lastModifiedBy>squint91</cp:lastModifiedBy>
  <cp:revision>11</cp:revision>
  <dcterms:created xsi:type="dcterms:W3CDTF">2023-08-22T22:47:21Z</dcterms:created>
  <dcterms:modified xsi:type="dcterms:W3CDTF">2024-10-01T20:33:17Z</dcterms:modified>
</cp:coreProperties>
</file>